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5/27/2012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hyperlink" Target="http://www.befsa.com/" TargetMode="External"/><Relationship Id="rId7" Type="http://schemas.openxmlformats.org/officeDocument/2006/relationships/hyperlink" Target="http://kriva.org/" TargetMode="External"/><Relationship Id="rId2" Type="http://schemas.openxmlformats.org/officeDocument/2006/relationships/hyperlink" Target="http://www.mtb-bg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segabg.com/" TargetMode="External"/><Relationship Id="rId5" Type="http://schemas.openxmlformats.org/officeDocument/2006/relationships/hyperlink" Target="http://maps.sofproect.com/" TargetMode="External"/><Relationship Id="rId4" Type="http://schemas.openxmlformats.org/officeDocument/2006/relationships/hyperlink" Target="http://www.dnevnik.b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52600"/>
            <a:ext cx="6480048" cy="2301240"/>
          </a:xfrm>
        </p:spPr>
        <p:txBody>
          <a:bodyPr/>
          <a:lstStyle/>
          <a:p>
            <a:r>
              <a:rPr lang="bg-BG" dirty="0" smtClean="0"/>
              <a:t>Велоалеите</a:t>
            </a:r>
            <a:br>
              <a:rPr lang="bg-BG" dirty="0" smtClean="0"/>
            </a:br>
            <a:endParaRPr lang="bg-B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5486400"/>
            <a:ext cx="5105400" cy="609600"/>
          </a:xfrm>
        </p:spPr>
        <p:txBody>
          <a:bodyPr/>
          <a:lstStyle/>
          <a:p>
            <a:r>
              <a:rPr lang="bg-BG" dirty="0" smtClean="0">
                <a:solidFill>
                  <a:schemeClr val="accent2"/>
                </a:solidFill>
              </a:rPr>
              <a:t>Изготвил:</a:t>
            </a:r>
            <a:r>
              <a:rPr lang="bg-BG" dirty="0" smtClean="0"/>
              <a:t> Георги Георгиев Алексиев</a:t>
            </a:r>
            <a:endParaRPr lang="bg-BG" dirty="0"/>
          </a:p>
        </p:txBody>
      </p:sp>
      <p:sp>
        <p:nvSpPr>
          <p:cNvPr id="4" name="TextBox 3"/>
          <p:cNvSpPr txBox="1"/>
          <p:nvPr/>
        </p:nvSpPr>
        <p:spPr>
          <a:xfrm>
            <a:off x="6172200" y="6324600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solidFill>
                  <a:schemeClr val="accent2"/>
                </a:solidFill>
              </a:rPr>
              <a:t>Фак. Номер: 10313</a:t>
            </a:r>
            <a:endParaRPr lang="bg-BG" dirty="0">
              <a:solidFill>
                <a:schemeClr val="accent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017336" y="3581400"/>
            <a:ext cx="670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solidFill>
                  <a:schemeClr val="accent2"/>
                </a:solidFill>
              </a:rPr>
              <a:t>Модул: </a:t>
            </a:r>
            <a:r>
              <a:rPr lang="bg-BG" dirty="0" smtClean="0"/>
              <a:t>Околна среда и устойчиво развитие</a:t>
            </a:r>
            <a:endParaRPr lang="bg-BG" dirty="0"/>
          </a:p>
        </p:txBody>
      </p:sp>
      <p:sp>
        <p:nvSpPr>
          <p:cNvPr id="6" name="TextBox 5"/>
          <p:cNvSpPr txBox="1"/>
          <p:nvPr/>
        </p:nvSpPr>
        <p:spPr>
          <a:xfrm>
            <a:off x="2743200" y="4191000"/>
            <a:ext cx="548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solidFill>
                  <a:schemeClr val="accent2"/>
                </a:solidFill>
              </a:rPr>
              <a:t>Водещ преподавател: </a:t>
            </a:r>
            <a:r>
              <a:rPr lang="bg-BG" dirty="0" smtClean="0"/>
              <a:t>доц. Д- р арх. Елена Димитрова</a:t>
            </a:r>
            <a:endParaRPr lang="bg-BG" dirty="0"/>
          </a:p>
        </p:txBody>
      </p:sp>
      <p:sp>
        <p:nvSpPr>
          <p:cNvPr id="7" name="TextBox 6"/>
          <p:cNvSpPr txBox="1"/>
          <p:nvPr/>
        </p:nvSpPr>
        <p:spPr>
          <a:xfrm>
            <a:off x="4343400" y="22098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>
                <a:solidFill>
                  <a:schemeClr val="accent2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София</a:t>
            </a:r>
            <a:endParaRPr lang="bg-BG" dirty="0">
              <a:solidFill>
                <a:schemeClr val="accent2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54034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Norco Shore 08\P6294780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943350"/>
            <a:ext cx="3886200" cy="2914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838200"/>
          </a:xfrm>
        </p:spPr>
        <p:txBody>
          <a:bodyPr/>
          <a:lstStyle/>
          <a:p>
            <a:r>
              <a:rPr lang="bg-BG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Въведение</a:t>
            </a:r>
            <a:endParaRPr lang="bg-BG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200" dirty="0" smtClean="0"/>
              <a:t>Осъзнаваме </a:t>
            </a:r>
            <a:r>
              <a:rPr lang="bg-BG" sz="2200" dirty="0"/>
              <a:t>или не, най-големият враг на човека </a:t>
            </a:r>
            <a:r>
              <a:rPr lang="bg-BG" sz="2200" dirty="0" smtClean="0"/>
              <a:t>е автомобилът</a:t>
            </a:r>
            <a:r>
              <a:rPr lang="bg-BG" sz="2200" dirty="0"/>
              <a:t>. Колкото и луксозно превозно средство да е, той се превръща в истински отровител на атмосфер­ния въздух из улиците на градове и села. Статистически доказано е, че при движението си в градовете, автомобилите замърсяват околната среда, средно с оклоло 1,5 пъти повече, отколкото извън градовете. Най-ефективният начин за намаляване на за­мър­сяването на атмосферния въздух от автомобилите е въвеждането на нов тип между­градски транспорт- велосипедният</a:t>
            </a:r>
            <a:r>
              <a:rPr lang="bg-BG" sz="2200" dirty="0" smtClean="0"/>
              <a:t>. Освен опазването </a:t>
            </a:r>
          </a:p>
          <a:p>
            <a:pPr marL="0" indent="0">
              <a:buNone/>
            </a:pPr>
            <a:r>
              <a:rPr lang="bg-BG" sz="2200" dirty="0"/>
              <a:t>н</a:t>
            </a:r>
            <a:r>
              <a:rPr lang="bg-BG" sz="2200" dirty="0" smtClean="0"/>
              <a:t>а природата, велосипедите имат</a:t>
            </a:r>
          </a:p>
          <a:p>
            <a:pPr marL="0" indent="0">
              <a:buNone/>
            </a:pPr>
            <a:r>
              <a:rPr lang="bg-BG" sz="2200" dirty="0"/>
              <a:t>д</a:t>
            </a:r>
            <a:r>
              <a:rPr lang="bg-BG" sz="2200" dirty="0" smtClean="0"/>
              <a:t>руго основно </a:t>
            </a:r>
            <a:r>
              <a:rPr lang="bg-BG" sz="2200" dirty="0" smtClean="0"/>
              <a:t>предимство: </a:t>
            </a:r>
          </a:p>
          <a:p>
            <a:pPr marL="0" indent="0">
              <a:buNone/>
            </a:pPr>
            <a:r>
              <a:rPr lang="bg-BG" sz="2200" dirty="0" smtClean="0"/>
              <a:t>не </a:t>
            </a:r>
            <a:r>
              <a:rPr lang="bg-BG" sz="2200" dirty="0" smtClean="0"/>
              <a:t>о</a:t>
            </a:r>
            <a:r>
              <a:rPr lang="bg-BG" sz="2200" dirty="0" smtClean="0"/>
              <a:t>ставят </a:t>
            </a:r>
            <a:r>
              <a:rPr lang="bg-BG" sz="2200" dirty="0" smtClean="0"/>
              <a:t>жертви по пътищата.</a:t>
            </a:r>
            <a:endParaRPr lang="bg-BG" sz="2200" dirty="0"/>
          </a:p>
          <a:p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6314998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838200"/>
          </a:xfrm>
        </p:spPr>
        <p:txBody>
          <a:bodyPr/>
          <a:lstStyle/>
          <a:p>
            <a:r>
              <a:rPr lang="bg-BG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История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bg-BG" sz="2400" dirty="0" smtClean="0"/>
              <a:t>	</a:t>
            </a:r>
            <a:r>
              <a:rPr lang="bg-BG" sz="2200" dirty="0" smtClean="0"/>
              <a:t>За родина на велоалеите се счита Холандия. През 1973 година, както заради нефтената криза, така и заради огромния брой жертви на автомобилния транспорт, страната започнала да изгражда своята вело инфраструктура, която днес в много градове надминава по дължина автомобилната.</a:t>
            </a:r>
          </a:p>
          <a:p>
            <a:endParaRPr lang="bg-BG" sz="2400" dirty="0"/>
          </a:p>
        </p:txBody>
      </p:sp>
      <p:pic>
        <p:nvPicPr>
          <p:cNvPr id="2050" name="Picture 2" descr="C:\Users\User\Desktop\Veloalei\378633_10150379011302988_1233237245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505200"/>
            <a:ext cx="4244975" cy="318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Veloalei\388381_10150379007447988_198695337987_8186787_131644820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05200"/>
            <a:ext cx="4244975" cy="3183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8351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838200"/>
          </a:xfrm>
        </p:spPr>
        <p:txBody>
          <a:bodyPr/>
          <a:lstStyle/>
          <a:p>
            <a:r>
              <a:rPr lang="bg-BG" dirty="0"/>
              <a:t>София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bg-BG" sz="2400" b="1" dirty="0" smtClean="0"/>
              <a:t>Необходимоста от изграждане на нови велоалеи :</a:t>
            </a:r>
          </a:p>
          <a:p>
            <a:pPr>
              <a:buFont typeface="Wingdings" pitchFamily="2" charset="2"/>
              <a:buChar char="v"/>
            </a:pPr>
            <a:r>
              <a:rPr lang="bg-BG" sz="2400" dirty="0" smtClean="0"/>
              <a:t>Най- евтината алтернатива за намаляване на вредните емисии</a:t>
            </a:r>
          </a:p>
          <a:p>
            <a:pPr>
              <a:buFont typeface="Wingdings" pitchFamily="2" charset="2"/>
              <a:buChar char="v"/>
            </a:pPr>
            <a:r>
              <a:rPr lang="bg-BG" sz="2400" dirty="0" smtClean="0"/>
              <a:t>Облекчаване на трафика в централните райони</a:t>
            </a:r>
          </a:p>
          <a:p>
            <a:pPr>
              <a:buFont typeface="Wingdings" pitchFamily="2" charset="2"/>
              <a:buChar char="v"/>
            </a:pPr>
            <a:r>
              <a:rPr lang="bg-BG" sz="2400" dirty="0" smtClean="0"/>
              <a:t>Намаляване на необходимоста от паркоместа в центъра</a:t>
            </a:r>
          </a:p>
          <a:p>
            <a:pPr>
              <a:buFont typeface="Wingdings" pitchFamily="2" charset="2"/>
              <a:buChar char="v"/>
            </a:pPr>
            <a:r>
              <a:rPr lang="bg-BG" sz="2400" dirty="0" smtClean="0"/>
              <a:t>Намалява се автомобилната обвързаност в града</a:t>
            </a:r>
          </a:p>
          <a:p>
            <a:pPr>
              <a:buFont typeface="Wingdings" pitchFamily="2" charset="2"/>
              <a:buChar char="v"/>
            </a:pPr>
            <a:r>
              <a:rPr lang="bg-BG" sz="2400" dirty="0" smtClean="0"/>
              <a:t>По- безопасен начин за придвижване от автомобилния транспорт</a:t>
            </a:r>
          </a:p>
          <a:p>
            <a:pPr>
              <a:buFont typeface="Wingdings" pitchFamily="2" charset="2"/>
              <a:buChar char="v"/>
            </a:pPr>
            <a:r>
              <a:rPr lang="bg-BG" sz="2400" dirty="0" smtClean="0"/>
              <a:t>Един преход към по- здравословен начин на живот</a:t>
            </a:r>
          </a:p>
          <a:p>
            <a:pPr>
              <a:buFont typeface="Wingdings" pitchFamily="2" charset="2"/>
              <a:buChar char="v"/>
            </a:pPr>
            <a:endParaRPr lang="bg-BG" sz="2200" dirty="0"/>
          </a:p>
        </p:txBody>
      </p:sp>
    </p:spTree>
    <p:extLst>
      <p:ext uri="{BB962C8B-B14F-4D97-AF65-F5344CB8AC3E}">
        <p14:creationId xmlns:p14="http://schemas.microsoft.com/office/powerpoint/2010/main" val="11412098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990600"/>
          </a:xfrm>
        </p:spPr>
        <p:txBody>
          <a:bodyPr>
            <a:normAutofit/>
          </a:bodyPr>
          <a:lstStyle/>
          <a:p>
            <a:r>
              <a:rPr lang="bg-BG" sz="2800" dirty="0" smtClean="0"/>
              <a:t>Съществуващите велоалеи</a:t>
            </a:r>
            <a:endParaRPr lang="bg-BG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g-BG" sz="2200" dirty="0" smtClean="0"/>
              <a:t>Малка част от съществуващите велоалеи съответстват на световните стандарти за велосипедно движение</a:t>
            </a:r>
          </a:p>
          <a:p>
            <a:r>
              <a:rPr lang="bg-BG" sz="2200" dirty="0" smtClean="0"/>
              <a:t>Боята с която са маркирани е некачествена и избледнява/ се отмива или има автомобилен достъп до тях</a:t>
            </a:r>
          </a:p>
          <a:p>
            <a:endParaRPr lang="bg-BG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3200400"/>
            <a:ext cx="4267200" cy="3200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981" y="3202757"/>
            <a:ext cx="42672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7869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g-BG" sz="2200" dirty="0" smtClean="0"/>
              <a:t>Трасетата на някои от велоалеите биха затруднили и изключително опитни колоездачи</a:t>
            </a:r>
          </a:p>
          <a:p>
            <a:r>
              <a:rPr lang="bg-BG" sz="2200" dirty="0" smtClean="0"/>
              <a:t>При наличието на необозначени или криволичещи велоалеи особено в централните райони, с по- голям пешеходен трафик,</a:t>
            </a:r>
          </a:p>
          <a:p>
            <a:pPr marL="0" indent="0">
              <a:buNone/>
            </a:pPr>
            <a:r>
              <a:rPr lang="bg-BG" sz="2200" dirty="0"/>
              <a:t> </a:t>
            </a:r>
            <a:r>
              <a:rPr lang="bg-BG" sz="2200" dirty="0" smtClean="0"/>
              <a:t>    придвижването с колело, представлява сериозна трудност</a:t>
            </a:r>
          </a:p>
        </p:txBody>
      </p:sp>
      <p:pic>
        <p:nvPicPr>
          <p:cNvPr id="1026" name="Picture 2" descr="C:\Users\User\Desktop\Veloalei\Image_158199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733800"/>
            <a:ext cx="3276600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Veloalei\ZEBRA-bicycle-path-devide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733800"/>
            <a:ext cx="3637347" cy="2448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4555" y="6287716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България</a:t>
            </a:r>
            <a:endParaRPr lang="bg-BG" dirty="0"/>
          </a:p>
        </p:txBody>
      </p:sp>
      <p:sp>
        <p:nvSpPr>
          <p:cNvPr id="6" name="TextBox 5"/>
          <p:cNvSpPr txBox="1"/>
          <p:nvPr/>
        </p:nvSpPr>
        <p:spPr>
          <a:xfrm>
            <a:off x="4648200" y="6292334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Холандия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2935721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C:\Users\User\Desktop\Veloalei\Velo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Veloalei\452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432" y="0"/>
            <a:ext cx="6026511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Desktop\Veloalei\image0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65600" cy="3124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ser\Desktop\Veloalei\image0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971800"/>
            <a:ext cx="5181600" cy="3886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ser\Desktop\Veloalei\zx450y250_73678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81" y="3533444"/>
            <a:ext cx="4973242" cy="2762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ser\Desktop\Veloalei\image0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329" y="29066"/>
            <a:ext cx="4279671" cy="32097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90929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838200"/>
          </a:xfrm>
        </p:spPr>
        <p:txBody>
          <a:bodyPr>
            <a:normAutofit/>
          </a:bodyPr>
          <a:lstStyle/>
          <a:p>
            <a:r>
              <a:rPr lang="bg-BG" sz="2400" dirty="0" smtClean="0"/>
              <a:t>Предложение за решаване на проблема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bg-BG" sz="2200" dirty="0" smtClean="0"/>
              <a:t>В централните райони, където има необходимост от автомобилни паркоместа, интегриране на велоалеите в тротоарите, където е възможно и маркирането им с различна настилка</a:t>
            </a:r>
          </a:p>
          <a:p>
            <a:r>
              <a:rPr lang="bg-BG" sz="2200" dirty="0" smtClean="0"/>
              <a:t>Използване на по- качествени, устойчиви материали при обозначавенето и маркирането на велоалеите</a:t>
            </a:r>
          </a:p>
          <a:p>
            <a:r>
              <a:rPr lang="bg-BG" sz="2200" dirty="0" smtClean="0"/>
              <a:t>В по- отдалечените от центъра квартали, велоалеите да се интегрират в пътните платна, където е възможно или да се предвиди, в следващи планове за развитие, разширяване на платното за движение, актуален пример е  бул. Ломско шосе</a:t>
            </a:r>
          </a:p>
          <a:p>
            <a:r>
              <a:rPr lang="bg-BG" sz="2200" dirty="0" smtClean="0"/>
              <a:t>Да се изготви цялостен проект за развитие на велосипедното движение в София, който да свързва съществуващите и новопостроените алеи в обща мрежа</a:t>
            </a:r>
            <a:endParaRPr lang="bg-BG" sz="2200" dirty="0"/>
          </a:p>
        </p:txBody>
      </p:sp>
    </p:spTree>
    <p:extLst>
      <p:ext uri="{BB962C8B-B14F-4D97-AF65-F5344CB8AC3E}">
        <p14:creationId xmlns:p14="http://schemas.microsoft.com/office/powerpoint/2010/main" val="42114451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28600"/>
            <a:ext cx="8135471" cy="4572000"/>
          </a:xfrm>
        </p:spPr>
      </p:pic>
      <p:sp>
        <p:nvSpPr>
          <p:cNvPr id="5" name="TextBox 4"/>
          <p:cNvSpPr txBox="1"/>
          <p:nvPr/>
        </p:nvSpPr>
        <p:spPr>
          <a:xfrm>
            <a:off x="685800" y="4996934"/>
            <a:ext cx="373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Бул. Ломско шосе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1098027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04800"/>
            <a:ext cx="8686800" cy="838200"/>
          </a:xfrm>
        </p:spPr>
        <p:txBody>
          <a:bodyPr>
            <a:normAutofit/>
          </a:bodyPr>
          <a:lstStyle/>
          <a:p>
            <a:r>
              <a:rPr lang="bg-BG" sz="2400" dirty="0" smtClean="0"/>
              <a:t>Използвани връзки</a:t>
            </a:r>
            <a:endParaRPr lang="bg-BG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636838"/>
          </a:xfrm>
        </p:spPr>
        <p:txBody>
          <a:bodyPr/>
          <a:lstStyle/>
          <a:p>
            <a:r>
              <a:rPr lang="en-US" sz="2200" dirty="0" smtClean="0">
                <a:hlinkClick r:id="rId2"/>
              </a:rPr>
              <a:t>www.mtb-bg.com</a:t>
            </a:r>
            <a:r>
              <a:rPr lang="bg-BG" sz="2200" dirty="0" smtClean="0"/>
              <a:t> Българският сайт за планинсско колоездене</a:t>
            </a:r>
            <a:r>
              <a:rPr lang="en-US" dirty="0" smtClean="0"/>
              <a:t> </a:t>
            </a:r>
            <a:endParaRPr lang="bg-BG" dirty="0" smtClean="0"/>
          </a:p>
          <a:p>
            <a:r>
              <a:rPr lang="en-US" sz="2200" dirty="0" smtClean="0">
                <a:hlinkClick r:id="rId3"/>
              </a:rPr>
              <a:t>www.befsa.com</a:t>
            </a:r>
            <a:r>
              <a:rPr lang="en-US" sz="2200" dirty="0" smtClean="0"/>
              <a:t> </a:t>
            </a:r>
            <a:r>
              <a:rPr lang="bg-BG" sz="2200" dirty="0" smtClean="0"/>
              <a:t>Асоцияция по ски свободен и екстремен стил</a:t>
            </a:r>
          </a:p>
          <a:p>
            <a:r>
              <a:rPr lang="en-US" sz="2200" dirty="0" smtClean="0">
                <a:hlinkClick r:id="rId4"/>
              </a:rPr>
              <a:t>www.dnevnik.bg</a:t>
            </a:r>
            <a:endParaRPr lang="en-US" sz="2200" dirty="0" smtClean="0"/>
          </a:p>
          <a:p>
            <a:r>
              <a:rPr lang="en-US" sz="2200" dirty="0" smtClean="0">
                <a:hlinkClick r:id="rId5"/>
              </a:rPr>
              <a:t>http</a:t>
            </a:r>
            <a:r>
              <a:rPr lang="en-US" sz="2200" dirty="0">
                <a:hlinkClick r:id="rId5"/>
              </a:rPr>
              <a:t>://</a:t>
            </a:r>
            <a:r>
              <a:rPr lang="en-US" sz="2200" dirty="0" smtClean="0">
                <a:hlinkClick r:id="rId5"/>
              </a:rPr>
              <a:t>maps.sofproect.com</a:t>
            </a:r>
            <a:endParaRPr lang="en-US" sz="2200" dirty="0" smtClean="0"/>
          </a:p>
          <a:p>
            <a:r>
              <a:rPr lang="en-US" sz="2200" dirty="0">
                <a:hlinkClick r:id="rId6"/>
              </a:rPr>
              <a:t>http://</a:t>
            </a:r>
            <a:r>
              <a:rPr lang="en-US" sz="2200" dirty="0" smtClean="0">
                <a:hlinkClick r:id="rId6"/>
              </a:rPr>
              <a:t>www.segabg.com</a:t>
            </a:r>
            <a:endParaRPr lang="en-US" sz="2200" dirty="0" smtClean="0"/>
          </a:p>
          <a:p>
            <a:r>
              <a:rPr lang="en-US" sz="2200" dirty="0">
                <a:hlinkClick r:id="rId7"/>
              </a:rPr>
              <a:t>http://kriva.org</a:t>
            </a:r>
            <a:r>
              <a:rPr lang="en-US" sz="2200" dirty="0" smtClean="0">
                <a:hlinkClick r:id="rId7"/>
              </a:rPr>
              <a:t>/</a:t>
            </a:r>
            <a:endParaRPr lang="en-US" sz="2200" dirty="0" smtClean="0"/>
          </a:p>
          <a:p>
            <a:pPr marL="0" indent="0">
              <a:buNone/>
            </a:pPr>
            <a:endParaRPr lang="bg-BG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2590800"/>
            <a:ext cx="3084945" cy="4113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381000" y="6324165"/>
            <a:ext cx="518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dirty="0" smtClean="0"/>
              <a:t>Снимковия материал е от:</a:t>
            </a:r>
            <a:r>
              <a:rPr lang="en-US" dirty="0" smtClean="0"/>
              <a:t>www.mtb-bg.com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939390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120</TotalTime>
  <Words>398</Words>
  <Application>Microsoft Office PowerPoint</Application>
  <PresentationFormat>On-screen Show (4:3)</PresentationFormat>
  <Paragraphs>43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Trek</vt:lpstr>
      <vt:lpstr>Велоалеите </vt:lpstr>
      <vt:lpstr>Въведение</vt:lpstr>
      <vt:lpstr>История</vt:lpstr>
      <vt:lpstr>София</vt:lpstr>
      <vt:lpstr>Съществуващите велоалеи</vt:lpstr>
      <vt:lpstr>PowerPoint Presentation</vt:lpstr>
      <vt:lpstr>PowerPoint Presentation</vt:lpstr>
      <vt:lpstr>Предложение за решаване на проблема</vt:lpstr>
      <vt:lpstr>PowerPoint Presentation</vt:lpstr>
      <vt:lpstr>Използвани връзки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Велоалеите </dc:title>
  <dc:creator>User</dc:creator>
  <cp:lastModifiedBy>User</cp:lastModifiedBy>
  <cp:revision>13</cp:revision>
  <dcterms:created xsi:type="dcterms:W3CDTF">2006-08-16T00:00:00Z</dcterms:created>
  <dcterms:modified xsi:type="dcterms:W3CDTF">2012-05-27T22:22:59Z</dcterms:modified>
</cp:coreProperties>
</file>